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</p:sldIdLst>
  <p:sldSz cy="5143500" cx="9144000"/>
  <p:notesSz cx="6858000" cy="9144000"/>
  <p:embeddedFontLst>
    <p:embeddedFont>
      <p:font typeface="Roboto Slab"/>
      <p:regular r:id="rId17"/>
      <p:bold r:id="rId18"/>
    </p:embeddedFont>
    <p:embeddedFont>
      <p:font typeface="Roboto"/>
      <p:regular r:id="rId19"/>
      <p:bold r:id="rId20"/>
      <p:italic r:id="rId21"/>
      <p:boldItalic r:id="rId2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oboto-bold.fntdata"/><Relationship Id="rId11" Type="http://schemas.openxmlformats.org/officeDocument/2006/relationships/slide" Target="slides/slide6.xml"/><Relationship Id="rId22" Type="http://schemas.openxmlformats.org/officeDocument/2006/relationships/font" Target="fonts/Roboto-boldItalic.fntdata"/><Relationship Id="rId10" Type="http://schemas.openxmlformats.org/officeDocument/2006/relationships/slide" Target="slides/slide5.xml"/><Relationship Id="rId21" Type="http://schemas.openxmlformats.org/officeDocument/2006/relationships/font" Target="fonts/Roboto-italic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font" Target="fonts/RobotoSlab-regular.fntdata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font" Target="fonts/Roboto-regular.fntdata"/><Relationship Id="rId6" Type="http://schemas.openxmlformats.org/officeDocument/2006/relationships/slide" Target="slides/slide1.xml"/><Relationship Id="rId18" Type="http://schemas.openxmlformats.org/officeDocument/2006/relationships/font" Target="fonts/RobotoSlab-bold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jpg>
</file>

<file path=ppt/media/image5.jpg>
</file>

<file path=ppt/media/image6.jpg>
</file>

<file path=ppt/media/image7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6c3b947054_0_8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Google Shape;119;g6c3b947054_0_8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6c3b947054_0_9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g6c3b947054_0_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6c3b947054_0_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g6c3b947054_0_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6c4c23bf8f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6c4c23bf8f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6c3b947054_0_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Google Shape;80;g6c3b947054_0_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6c3b947054_0_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" name="Google Shape;87;g6c3b947054_0_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6c5161856c_0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Google Shape;93;g6c5161856c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6c5161856c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Google Shape;100;g6c5161856c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6c5161856c_0_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Google Shape;106;g6c5161856c_0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6c5161856c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Google Shape;113;g6c5161856c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1524800" y="672606"/>
            <a:ext cx="1081625" cy="1124950"/>
          </a:xfrm>
          <a:custGeom>
            <a:rect b="b" l="l" r="r" t="t"/>
            <a:pathLst>
              <a:path extrusionOk="0" h="44998" w="43265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cap="flat" cmpd="sng" w="28575">
            <a:solidFill>
              <a:schemeClr val="accent5"/>
            </a:solidFill>
            <a:prstDash val="solid"/>
            <a:miter lim="8000"/>
            <a:headEnd len="sm" w="sm" type="none"/>
            <a:tailEnd len="sm" w="sm" type="none"/>
          </a:ln>
        </p:spPr>
      </p:sp>
      <p:sp>
        <p:nvSpPr>
          <p:cNvPr id="11" name="Google Shape;11;p2"/>
          <p:cNvSpPr/>
          <p:nvPr/>
        </p:nvSpPr>
        <p:spPr>
          <a:xfrm rot="10800000">
            <a:off x="6537563" y="3342925"/>
            <a:ext cx="1081625" cy="1124950"/>
          </a:xfrm>
          <a:custGeom>
            <a:rect b="b" l="l" r="r" t="t"/>
            <a:pathLst>
              <a:path extrusionOk="0" h="44998" w="43265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cap="flat" cmpd="sng" w="28575">
            <a:solidFill>
              <a:schemeClr val="accent5"/>
            </a:solidFill>
            <a:prstDash val="solid"/>
            <a:miter lim="8000"/>
            <a:headEnd len="sm" w="sm" type="none"/>
            <a:tailEnd len="sm" w="sm" type="none"/>
          </a:ln>
        </p:spPr>
      </p:sp>
      <p:cxnSp>
        <p:nvCxnSpPr>
          <p:cNvPr id="12" name="Google Shape;12;p2"/>
          <p:cNvCxnSpPr/>
          <p:nvPr/>
        </p:nvCxnSpPr>
        <p:spPr>
          <a:xfrm>
            <a:off x="4359602" y="2817464"/>
            <a:ext cx="424800" cy="0"/>
          </a:xfrm>
          <a:prstGeom prst="straightConnector1">
            <a:avLst/>
          </a:prstGeom>
          <a:noFill/>
          <a:ln cap="flat" cmpd="sng" w="381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3" name="Google Shape;13;p2"/>
          <p:cNvSpPr txBox="1"/>
          <p:nvPr>
            <p:ph type="ctrTitle"/>
          </p:nvPr>
        </p:nvSpPr>
        <p:spPr>
          <a:xfrm>
            <a:off x="1680302" y="1188925"/>
            <a:ext cx="5783400" cy="14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4" name="Google Shape;14;p2"/>
          <p:cNvSpPr txBox="1"/>
          <p:nvPr>
            <p:ph idx="1" type="subTitle"/>
          </p:nvPr>
        </p:nvSpPr>
        <p:spPr>
          <a:xfrm>
            <a:off x="1680302" y="3049450"/>
            <a:ext cx="5783400" cy="90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/>
        </p:txBody>
      </p:sp>
      <p:sp>
        <p:nvSpPr>
          <p:cNvPr id="15" name="Google Shape;15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1"/>
          <p:cNvSpPr/>
          <p:nvPr/>
        </p:nvSpPr>
        <p:spPr>
          <a:xfrm>
            <a:off x="150" y="5076825"/>
            <a:ext cx="9143700" cy="666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" name="Google Shape;54;p11"/>
          <p:cNvSpPr txBox="1"/>
          <p:nvPr>
            <p:ph hasCustomPrompt="1" type="title"/>
          </p:nvPr>
        </p:nvSpPr>
        <p:spPr>
          <a:xfrm>
            <a:off x="387900" y="1152450"/>
            <a:ext cx="8368200" cy="153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5" name="Google Shape;55;p11"/>
          <p:cNvSpPr txBox="1"/>
          <p:nvPr>
            <p:ph idx="1" type="body"/>
          </p:nvPr>
        </p:nvSpPr>
        <p:spPr>
          <a:xfrm>
            <a:off x="387900" y="2919450"/>
            <a:ext cx="8368200" cy="107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6" name="Google Shape;56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" name="Google Shape;17;p3"/>
          <p:cNvCxnSpPr/>
          <p:nvPr/>
        </p:nvCxnSpPr>
        <p:spPr>
          <a:xfrm>
            <a:off x="4359602" y="2817464"/>
            <a:ext cx="424800" cy="0"/>
          </a:xfrm>
          <a:prstGeom prst="straightConnector1">
            <a:avLst/>
          </a:prstGeom>
          <a:noFill/>
          <a:ln cap="flat" cmpd="sng" w="381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8" name="Google Shape;18;p3"/>
          <p:cNvSpPr txBox="1"/>
          <p:nvPr>
            <p:ph type="title"/>
          </p:nvPr>
        </p:nvSpPr>
        <p:spPr>
          <a:xfrm>
            <a:off x="480750" y="1764950"/>
            <a:ext cx="8222100" cy="90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9" name="Google Shape;19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1" name="Google Shape;21;p4"/>
          <p:cNvCxnSpPr/>
          <p:nvPr/>
        </p:nvCxnSpPr>
        <p:spPr>
          <a:xfrm>
            <a:off x="492563" y="1260284"/>
            <a:ext cx="424800" cy="0"/>
          </a:xfrm>
          <a:prstGeom prst="straightConnector1">
            <a:avLst/>
          </a:prstGeom>
          <a:noFill/>
          <a:ln cap="flat" cmpd="sng" w="381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2" name="Google Shape;22;p4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" type="body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" name="Google Shape;24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6" name="Google Shape;26;p5"/>
          <p:cNvCxnSpPr/>
          <p:nvPr/>
        </p:nvCxnSpPr>
        <p:spPr>
          <a:xfrm>
            <a:off x="492563" y="1260284"/>
            <a:ext cx="424800" cy="0"/>
          </a:xfrm>
          <a:prstGeom prst="straightConnector1">
            <a:avLst/>
          </a:prstGeom>
          <a:noFill/>
          <a:ln cap="flat" cmpd="sng" w="381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7" name="Google Shape;27;p5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8" name="Google Shape;28;p5"/>
          <p:cNvSpPr txBox="1"/>
          <p:nvPr>
            <p:ph idx="1" type="body"/>
          </p:nvPr>
        </p:nvSpPr>
        <p:spPr>
          <a:xfrm>
            <a:off x="387900" y="1489825"/>
            <a:ext cx="39999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" name="Google Shape;29;p5"/>
          <p:cNvSpPr txBox="1"/>
          <p:nvPr>
            <p:ph idx="2" type="body"/>
          </p:nvPr>
        </p:nvSpPr>
        <p:spPr>
          <a:xfrm>
            <a:off x="4756200" y="1489825"/>
            <a:ext cx="39999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" name="Google Shape;30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6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3" name="Google Shape;33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5" name="Google Shape;35;p7"/>
          <p:cNvCxnSpPr/>
          <p:nvPr/>
        </p:nvCxnSpPr>
        <p:spPr>
          <a:xfrm>
            <a:off x="489218" y="1412277"/>
            <a:ext cx="331500" cy="0"/>
          </a:xfrm>
          <a:prstGeom prst="straightConnector1">
            <a:avLst/>
          </a:prstGeom>
          <a:noFill/>
          <a:ln cap="flat" cmpd="sng" w="381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6" name="Google Shape;36;p7"/>
          <p:cNvSpPr txBox="1"/>
          <p:nvPr>
            <p:ph type="title"/>
          </p:nvPr>
        </p:nvSpPr>
        <p:spPr>
          <a:xfrm>
            <a:off x="3879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7" name="Google Shape;37;p7"/>
          <p:cNvSpPr txBox="1"/>
          <p:nvPr>
            <p:ph idx="1" type="body"/>
          </p:nvPr>
        </p:nvSpPr>
        <p:spPr>
          <a:xfrm>
            <a:off x="387900" y="1594025"/>
            <a:ext cx="2808000" cy="268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8" name="Google Shape;38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8"/>
          <p:cNvSpPr txBox="1"/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41" name="Google Shape;41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9"/>
          <p:cNvSpPr/>
          <p:nvPr/>
        </p:nvSpPr>
        <p:spPr>
          <a:xfrm>
            <a:off x="4572000" y="-75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4" name="Google Shape;44;p9"/>
          <p:cNvCxnSpPr/>
          <p:nvPr/>
        </p:nvCxnSpPr>
        <p:spPr>
          <a:xfrm>
            <a:off x="5029675" y="4495503"/>
            <a:ext cx="540900" cy="0"/>
          </a:xfrm>
          <a:prstGeom prst="straightConnector1">
            <a:avLst/>
          </a:prstGeom>
          <a:noFill/>
          <a:ln cap="flat" cmpd="sng" w="38100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5" name="Google Shape;45;p9"/>
          <p:cNvSpPr txBox="1"/>
          <p:nvPr>
            <p:ph type="title"/>
          </p:nvPr>
        </p:nvSpPr>
        <p:spPr>
          <a:xfrm>
            <a:off x="265500" y="1209075"/>
            <a:ext cx="4045200" cy="1506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9pPr>
          </a:lstStyle>
          <a:p/>
        </p:txBody>
      </p:sp>
      <p:sp>
        <p:nvSpPr>
          <p:cNvPr id="46" name="Google Shape;46;p9"/>
          <p:cNvSpPr txBox="1"/>
          <p:nvPr>
            <p:ph idx="1" type="subTitle"/>
          </p:nvPr>
        </p:nvSpPr>
        <p:spPr>
          <a:xfrm>
            <a:off x="265500" y="27690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9pPr>
          </a:lstStyle>
          <a:p/>
        </p:txBody>
      </p:sp>
      <p:sp>
        <p:nvSpPr>
          <p:cNvPr id="47" name="Google Shape;47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8" name="Google Shape;48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0"/>
          <p:cNvSpPr txBox="1"/>
          <p:nvPr>
            <p:ph idx="1" type="body"/>
          </p:nvPr>
        </p:nvSpPr>
        <p:spPr>
          <a:xfrm>
            <a:off x="319500" y="423372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"/>
              <a:buNone/>
              <a:defRPr>
                <a:latin typeface="Roboto Slab"/>
                <a:ea typeface="Roboto Slab"/>
                <a:cs typeface="Roboto Slab"/>
                <a:sym typeface="Roboto Slab"/>
              </a:defRPr>
            </a:lvl1pPr>
          </a:lstStyle>
          <a:p/>
        </p:txBody>
      </p:sp>
      <p:sp>
        <p:nvSpPr>
          <p:cNvPr id="51" name="Google Shape;51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marina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●"/>
              <a:defRPr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.png"/><Relationship Id="rId4" Type="http://schemas.openxmlformats.org/officeDocument/2006/relationships/image" Target="../media/image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7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4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5.jp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6.jp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3"/>
          <p:cNvSpPr txBox="1"/>
          <p:nvPr>
            <p:ph idx="1" type="subTitle"/>
          </p:nvPr>
        </p:nvSpPr>
        <p:spPr>
          <a:xfrm>
            <a:off x="1680300" y="3049450"/>
            <a:ext cx="5783400" cy="123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By Salem Bugshan, Saud Alshubaibi, Stefan Wong, Thomas Scrivanich and Mykel Turner  </a:t>
            </a:r>
            <a:endParaRPr/>
          </a:p>
        </p:txBody>
      </p:sp>
      <p:pic>
        <p:nvPicPr>
          <p:cNvPr id="64" name="Google Shape;64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60050" y="970375"/>
            <a:ext cx="3181350" cy="1438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65" name="Google Shape;65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62700" y="770350"/>
            <a:ext cx="3810000" cy="1939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22"/>
          <p:cNvSpPr txBox="1"/>
          <p:nvPr>
            <p:ph type="title"/>
          </p:nvPr>
        </p:nvSpPr>
        <p:spPr>
          <a:xfrm>
            <a:off x="387900" y="179250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Flow Chart</a:t>
            </a:r>
            <a:endParaRPr/>
          </a:p>
        </p:txBody>
      </p:sp>
      <p:sp>
        <p:nvSpPr>
          <p:cNvPr id="122" name="Google Shape;122;p22"/>
          <p:cNvSpPr txBox="1"/>
          <p:nvPr>
            <p:ph idx="1" type="body"/>
          </p:nvPr>
        </p:nvSpPr>
        <p:spPr>
          <a:xfrm>
            <a:off x="387900" y="1489825"/>
            <a:ext cx="8368200" cy="354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23" name="Google Shape;123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89750" y="943400"/>
            <a:ext cx="6164500" cy="42000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23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Overall software architecture description</a:t>
            </a:r>
            <a:endParaRPr/>
          </a:p>
        </p:txBody>
      </p:sp>
      <p:sp>
        <p:nvSpPr>
          <p:cNvPr id="129" name="Google Shape;129;p23"/>
          <p:cNvSpPr txBox="1"/>
          <p:nvPr>
            <p:ph idx="1" type="body"/>
          </p:nvPr>
        </p:nvSpPr>
        <p:spPr>
          <a:xfrm>
            <a:off x="387900" y="1489825"/>
            <a:ext cx="8368200" cy="345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app is described </a:t>
            </a:r>
            <a:r>
              <a:rPr lang="en"/>
              <a:t>thoroughly</a:t>
            </a:r>
            <a:r>
              <a:rPr lang="en"/>
              <a:t> in the slides as it shows the transition from one stage to the other so that it is easier for the user.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The flow chart provides a design plan that describes the elements of the app. It is a pathway of what happens after each choice between classes. 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descr="Image result for Overall software architecture description pictures server to database " id="130" name="Google Shape;130;p23"/>
          <p:cNvPicPr preferRelativeResize="0"/>
          <p:nvPr/>
        </p:nvPicPr>
        <p:blipFill rotWithShape="1">
          <a:blip r:embed="rId3">
            <a:alphaModFix/>
          </a:blip>
          <a:srcRect b="0" l="0" r="14126" t="0"/>
          <a:stretch/>
        </p:blipFill>
        <p:spPr>
          <a:xfrm>
            <a:off x="5478025" y="3359350"/>
            <a:ext cx="2732050" cy="1438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4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Login/Register page </a:t>
            </a:r>
            <a:endParaRPr/>
          </a:p>
        </p:txBody>
      </p:sp>
      <p:sp>
        <p:nvSpPr>
          <p:cNvPr id="71" name="Google Shape;71;p14"/>
          <p:cNvSpPr txBox="1"/>
          <p:nvPr>
            <p:ph idx="1" type="body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When the user first opens the app, a page will pop up to ask for the login details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It shows the Login/Register process where the user has to login into his account or register a new one using an email and a password.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5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Registration</a:t>
            </a:r>
            <a:endParaRPr/>
          </a:p>
        </p:txBody>
      </p:sp>
      <p:sp>
        <p:nvSpPr>
          <p:cNvPr id="77" name="Google Shape;77;p15"/>
          <p:cNvSpPr txBox="1"/>
          <p:nvPr>
            <p:ph idx="1" type="body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If the user is new, then he/she has to register in and the page will look as follows: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The user will be asked to enter his/her last name,the name of the </a:t>
            </a:r>
            <a:r>
              <a:rPr lang="en"/>
              <a:t>building</a:t>
            </a:r>
            <a:r>
              <a:rPr lang="en"/>
              <a:t> they are currently in and a password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6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Main Page </a:t>
            </a:r>
            <a:endParaRPr/>
          </a:p>
        </p:txBody>
      </p:sp>
      <p:sp>
        <p:nvSpPr>
          <p:cNvPr id="83" name="Google Shape;83;p16"/>
          <p:cNvSpPr txBox="1"/>
          <p:nvPr>
            <p:ph idx="1" type="body"/>
          </p:nvPr>
        </p:nvSpPr>
        <p:spPr>
          <a:xfrm>
            <a:off x="387900" y="1489825"/>
            <a:ext cx="8368200" cy="365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This is the main page of the app after you login: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This main page just introduces our app and what it is called, if you click on the button it will take you through the process of room swapping.</a:t>
            </a:r>
            <a:endParaRPr/>
          </a:p>
        </p:txBody>
      </p:sp>
      <p:pic>
        <p:nvPicPr>
          <p:cNvPr id="84" name="Google Shape;84;p16"/>
          <p:cNvPicPr preferRelativeResize="0"/>
          <p:nvPr/>
        </p:nvPicPr>
        <p:blipFill rotWithShape="1">
          <a:blip r:embed="rId3">
            <a:alphaModFix/>
          </a:blip>
          <a:srcRect b="8290" l="12556" r="25130" t="0"/>
          <a:stretch/>
        </p:blipFill>
        <p:spPr>
          <a:xfrm>
            <a:off x="6135925" y="1085575"/>
            <a:ext cx="1902398" cy="2972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7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Location Page</a:t>
            </a:r>
            <a:endParaRPr/>
          </a:p>
        </p:txBody>
      </p:sp>
      <p:sp>
        <p:nvSpPr>
          <p:cNvPr id="90" name="Google Shape;90;p17"/>
          <p:cNvSpPr txBox="1"/>
          <p:nvPr>
            <p:ph idx="1" type="body"/>
          </p:nvPr>
        </p:nvSpPr>
        <p:spPr>
          <a:xfrm>
            <a:off x="387900" y="1489825"/>
            <a:ext cx="8368200" cy="342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This page will allow the user to choose the exact location on campus.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The user can click on only one location that would have the </a:t>
            </a:r>
            <a:r>
              <a:rPr lang="en"/>
              <a:t>buildings</a:t>
            </a:r>
            <a:r>
              <a:rPr lang="en"/>
              <a:t> in that area. The options are East, West, </a:t>
            </a:r>
            <a:r>
              <a:rPr lang="en"/>
              <a:t>Central</a:t>
            </a:r>
            <a:r>
              <a:rPr lang="en"/>
              <a:t> and South. The page will be shown on the next slide.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After choosing the location on campus, the page will </a:t>
            </a:r>
            <a:r>
              <a:rPr lang="en"/>
              <a:t>automatically</a:t>
            </a:r>
            <a:r>
              <a:rPr lang="en"/>
              <a:t> change to show the available buildings.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8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Location</a:t>
            </a:r>
            <a:endParaRPr/>
          </a:p>
        </p:txBody>
      </p:sp>
      <p:sp>
        <p:nvSpPr>
          <p:cNvPr id="96" name="Google Shape;96;p18"/>
          <p:cNvSpPr txBox="1"/>
          <p:nvPr>
            <p:ph idx="1" type="body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97" name="Google Shape;97;p18"/>
          <p:cNvPicPr preferRelativeResize="0"/>
          <p:nvPr/>
        </p:nvPicPr>
        <p:blipFill rotWithShape="1">
          <a:blip r:embed="rId3">
            <a:alphaModFix/>
          </a:blip>
          <a:srcRect b="11174" l="9534" r="22461" t="0"/>
          <a:stretch/>
        </p:blipFill>
        <p:spPr>
          <a:xfrm>
            <a:off x="2907750" y="574775"/>
            <a:ext cx="2623449" cy="456873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9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Buildings </a:t>
            </a:r>
            <a:endParaRPr/>
          </a:p>
        </p:txBody>
      </p:sp>
      <p:sp>
        <p:nvSpPr>
          <p:cNvPr id="103" name="Google Shape;103;p19"/>
          <p:cNvSpPr txBox="1"/>
          <p:nvPr>
            <p:ph idx="1" type="body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After choosing the location of the building e.g. East campus, a page that has the buildings will be displayed. The page will allow the user to choose the name of the </a:t>
            </a:r>
            <a:r>
              <a:rPr lang="en"/>
              <a:t>building</a:t>
            </a:r>
            <a:r>
              <a:rPr lang="en"/>
              <a:t> in the area. 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Ex. East, Myles will  be shown on the next slide. 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20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" name="Google Shape;109;p20"/>
          <p:cNvSpPr txBox="1"/>
          <p:nvPr>
            <p:ph idx="1" type="body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10" name="Google Shape;110;p20"/>
          <p:cNvPicPr preferRelativeResize="0"/>
          <p:nvPr/>
        </p:nvPicPr>
        <p:blipFill rotWithShape="1">
          <a:blip r:embed="rId3">
            <a:alphaModFix/>
          </a:blip>
          <a:srcRect b="4021" l="16911" r="20104" t="0"/>
          <a:stretch/>
        </p:blipFill>
        <p:spPr>
          <a:xfrm>
            <a:off x="3282550" y="672026"/>
            <a:ext cx="2429572" cy="436807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21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Final Information </a:t>
            </a:r>
            <a:endParaRPr/>
          </a:p>
        </p:txBody>
      </p:sp>
      <p:sp>
        <p:nvSpPr>
          <p:cNvPr id="116" name="Google Shape;116;p21"/>
          <p:cNvSpPr txBox="1"/>
          <p:nvPr>
            <p:ph idx="1" type="body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last page will provide the rooms for the exact </a:t>
            </a:r>
            <a:r>
              <a:rPr lang="en"/>
              <a:t>building</a:t>
            </a:r>
            <a:r>
              <a:rPr lang="en"/>
              <a:t> in the exact location.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The information </a:t>
            </a:r>
            <a:r>
              <a:rPr lang="en"/>
              <a:t>available</a:t>
            </a:r>
            <a:r>
              <a:rPr lang="en"/>
              <a:t> will include </a:t>
            </a:r>
            <a:r>
              <a:rPr lang="en"/>
              <a:t>the available rooms and the names of the people living in the room from the database.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If the user would like to request the change, he/she can contact the person.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Marina">
  <a:themeElements>
    <a:clrScheme name="Marina">
      <a:dk1>
        <a:srgbClr val="FFFFFF"/>
      </a:dk1>
      <a:lt1>
        <a:srgbClr val="00517C"/>
      </a:lt1>
      <a:dk2>
        <a:srgbClr val="004065"/>
      </a:dk2>
      <a:lt2>
        <a:srgbClr val="CFD8DC"/>
      </a:lt2>
      <a:accent1>
        <a:srgbClr val="0277BD"/>
      </a:accent1>
      <a:accent2>
        <a:srgbClr val="558B2F"/>
      </a:accent2>
      <a:accent3>
        <a:srgbClr val="009688"/>
      </a:accent3>
      <a:accent4>
        <a:srgbClr val="039BE5"/>
      </a:accent4>
      <a:accent5>
        <a:srgbClr val="8BC34A"/>
      </a:accent5>
      <a:accent6>
        <a:srgbClr val="FFEB38"/>
      </a:accent6>
      <a:hlink>
        <a:srgbClr val="8BC34A"/>
      </a:hlink>
      <a:folHlink>
        <a:srgbClr val="8BC34A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